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269" r:id="rId6"/>
    <p:sldId id="270" r:id="rId7"/>
    <p:sldId id="271" r:id="rId8"/>
    <p:sldId id="272" r:id="rId9"/>
    <p:sldId id="273" r:id="rId10"/>
    <p:sldId id="25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b="1" dirty="0" smtClean="0"/>
              <a:t>Tools to Measure Development/ Development as Freedom</a:t>
            </a:r>
            <a:endParaRPr lang="en-IN" b="1" dirty="0"/>
          </a:p>
        </p:txBody>
      </p:sp>
      <p:sp>
        <p:nvSpPr>
          <p:cNvPr id="3" name="Subtitle 2"/>
          <p:cNvSpPr>
            <a:spLocks noGrp="1"/>
          </p:cNvSpPr>
          <p:nvPr>
            <p:ph type="subTitle" idx="1"/>
          </p:nvPr>
        </p:nvSpPr>
        <p:spPr/>
        <p:style>
          <a:lnRef idx="1">
            <a:schemeClr val="dk1"/>
          </a:lnRef>
          <a:fillRef idx="2">
            <a:schemeClr val="dk1"/>
          </a:fillRef>
          <a:effectRef idx="1">
            <a:schemeClr val="dk1"/>
          </a:effectRef>
          <a:fontRef idx="minor">
            <a:schemeClr val="dk1"/>
          </a:fontRef>
        </p:style>
        <p:txBody>
          <a:bodyPr>
            <a:normAutofit fontScale="92500" lnSpcReduction="10000"/>
          </a:bodyPr>
          <a:lstStyle/>
          <a:p>
            <a:r>
              <a:rPr lang="en-US" dirty="0" smtClean="0">
                <a:solidFill>
                  <a:schemeClr val="tx1"/>
                </a:solidFill>
              </a:rPr>
              <a:t>Second Semester, BJMC, DSPMU</a:t>
            </a:r>
            <a:br>
              <a:rPr lang="en-US" dirty="0" smtClean="0">
                <a:solidFill>
                  <a:schemeClr val="tx1"/>
                </a:solidFill>
              </a:rPr>
            </a:br>
            <a:r>
              <a:rPr lang="en-US" dirty="0" smtClean="0">
                <a:solidFill>
                  <a:schemeClr val="tx1"/>
                </a:solidFill>
              </a:rPr>
              <a:t>Date: 20/4/2020</a:t>
            </a:r>
            <a:br>
              <a:rPr lang="en-US" dirty="0" smtClean="0">
                <a:solidFill>
                  <a:schemeClr val="tx1"/>
                </a:solidFill>
              </a:rPr>
            </a:br>
            <a:r>
              <a:rPr lang="en-US" dirty="0" smtClean="0">
                <a:solidFill>
                  <a:schemeClr val="tx1"/>
                </a:solidFill>
              </a:rPr>
              <a:t>Paper: Development Communication</a:t>
            </a:r>
            <a:br>
              <a:rPr lang="en-US" dirty="0" smtClean="0">
                <a:solidFill>
                  <a:schemeClr val="tx1"/>
                </a:solidFill>
              </a:rPr>
            </a:br>
            <a:r>
              <a:rPr lang="en-US" dirty="0" smtClean="0">
                <a:solidFill>
                  <a:schemeClr val="tx1"/>
                </a:solidFill>
              </a:rPr>
              <a:t>Teacher’s Name: Sumedha Chaudhury</a:t>
            </a:r>
            <a:endParaRPr lang="en-IN" dirty="0">
              <a:solidFill>
                <a:schemeClr val="tx1"/>
              </a:solidFill>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US" b="1" dirty="0" smtClean="0">
                <a:solidFill>
                  <a:srgbClr val="002060"/>
                </a:solidFill>
              </a:rPr>
              <a:t>Types of Freedom: </a:t>
            </a:r>
            <a:r>
              <a:rPr lang="en-US" dirty="0" smtClean="0"/>
              <a:t/>
            </a:r>
            <a:br>
              <a:rPr lang="en-US" dirty="0" smtClean="0"/>
            </a:br>
            <a:r>
              <a:rPr lang="en-US" dirty="0" smtClean="0"/>
              <a:t>i) Economic Analysis</a:t>
            </a:r>
            <a:br>
              <a:rPr lang="en-US" dirty="0" smtClean="0"/>
            </a:br>
            <a:r>
              <a:rPr lang="en-US" dirty="0" smtClean="0"/>
              <a:t>ii) Public Debate </a:t>
            </a:r>
          </a:p>
          <a:p>
            <a:r>
              <a:rPr lang="en-US" b="1" dirty="0" smtClean="0"/>
              <a:t>Freedom and Foundation of Justice: </a:t>
            </a:r>
            <a:r>
              <a:rPr lang="en-US" dirty="0" smtClean="0"/>
              <a:t/>
            </a:r>
            <a:br>
              <a:rPr lang="en-US" dirty="0" smtClean="0"/>
            </a:br>
            <a:r>
              <a:rPr lang="en-IN" dirty="0" smtClean="0"/>
              <a:t>There are number of reasons for one decision. The information part is very important in development. You can say that there is: </a:t>
            </a:r>
            <a:br>
              <a:rPr lang="en-IN" dirty="0" smtClean="0"/>
            </a:br>
            <a:r>
              <a:rPr lang="en-IN" dirty="0" smtClean="0"/>
              <a:t> (i)Classical utilitarian approach</a:t>
            </a:r>
            <a:br>
              <a:rPr lang="en-IN" dirty="0" smtClean="0"/>
            </a:br>
            <a:r>
              <a:rPr lang="en-IN" dirty="0" smtClean="0"/>
              <a:t>(ii)Libertarianism</a:t>
            </a:r>
            <a:br>
              <a:rPr lang="en-IN" dirty="0" smtClean="0"/>
            </a:br>
            <a:r>
              <a:rPr lang="en-IN" dirty="0" smtClean="0"/>
              <a:t>(iii)</a:t>
            </a:r>
            <a:r>
              <a:rPr lang="en-IN" dirty="0" err="1" smtClean="0"/>
              <a:t>Rawlsian</a:t>
            </a:r>
            <a:r>
              <a:rPr lang="en-IN" dirty="0" smtClean="0"/>
              <a:t> justice in individual freedom</a:t>
            </a:r>
            <a:r>
              <a:rPr lang="en-IN" dirty="0" smtClean="0"/>
              <a:t>.</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Tools to Measure Development</a:t>
            </a:r>
            <a:endParaRPr lang="en-IN" b="1"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b="1" dirty="0" smtClean="0">
                <a:solidFill>
                  <a:srgbClr val="7030A0"/>
                </a:solidFill>
              </a:rPr>
              <a:t>Gross National Product (GNP): </a:t>
            </a:r>
            <a:r>
              <a:rPr lang="en-US" dirty="0" smtClean="0"/>
              <a:t>It is the value of all goods and services produced in a country in a given period of time. The problem with this was a growth in GNP does not mean a growth in the standard of living. Another determiner was the per capita income. Per capita income is the amount obtainable by dividing the national income by the number of population. Per capita income also did not assure a rise in the living standards of the poor. </a:t>
            </a:r>
            <a:r>
              <a:rPr lang="en-IN" dirty="0" smtClean="0"/>
              <a:t/>
            </a:r>
            <a:br>
              <a:rPr lang="en-IN" dirty="0" smtClean="0"/>
            </a:br>
            <a:r>
              <a:rPr lang="en-IN" dirty="0" smtClean="0"/>
              <a:t>It is to be understood that GNP and per capita income are seen as tools to measure development not the goal of development. </a:t>
            </a:r>
            <a:endParaRPr lang="en-US" sz="2800" dirty="0" smtClean="0"/>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sz="2800" b="1" dirty="0" smtClean="0">
                <a:solidFill>
                  <a:srgbClr val="7030A0"/>
                </a:solidFill>
              </a:rPr>
              <a:t>GDP and Per Capita Income: </a:t>
            </a:r>
            <a:r>
              <a:rPr lang="en-US" sz="2800" dirty="0" smtClean="0"/>
              <a:t>GDP is the primary in total value of all goods and services produced over a specific time period. Usually GDP is compared to that of the previous year. Measuring GDP is complicated, but, at its basic, the calculation can be done in one of the two ways: either you add up what everybody earned at a lower cost. </a:t>
            </a:r>
            <a:br>
              <a:rPr lang="en-US" sz="2800" dirty="0" smtClean="0"/>
            </a:br>
            <a:endParaRPr lang="en-IN" sz="2800" b="1" dirty="0">
              <a:solidFill>
                <a:srgbClr val="7030A0"/>
              </a:solidFill>
            </a:endParaRPr>
          </a:p>
        </p:txBody>
      </p:sp>
    </p:spTree>
  </p:cSld>
  <p:clrMapOvr>
    <a:masterClrMapping/>
  </p:clrMapOvr>
  <p:transition>
    <p:cut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pPr>
              <a:buNone/>
            </a:pPr>
            <a:r>
              <a:rPr lang="en-US" dirty="0" smtClean="0"/>
              <a:t>    </a:t>
            </a:r>
            <a:r>
              <a:rPr lang="en-US" sz="2800" dirty="0" smtClean="0">
                <a:latin typeface="Calibri" pitchFamily="34" charset="0"/>
                <a:cs typeface="Calibri" pitchFamily="34" charset="0"/>
              </a:rPr>
              <a:t>A </a:t>
            </a:r>
            <a:r>
              <a:rPr lang="en-US" sz="2800" dirty="0" smtClean="0">
                <a:latin typeface="Calibri" pitchFamily="34" charset="0"/>
                <a:cs typeface="Calibri" pitchFamily="34" charset="0"/>
              </a:rPr>
              <a:t>significant change in GDP, whether up or down, usually has a significant effect on the stock market. It’s not hard to understand why: a bad economy usually means lower profits for companies which in </a:t>
            </a:r>
            <a:r>
              <a:rPr lang="en-US" sz="2800" dirty="0" smtClean="0">
                <a:latin typeface="Calibri" pitchFamily="34" charset="0"/>
                <a:cs typeface="Calibri" pitchFamily="34" charset="0"/>
              </a:rPr>
              <a:t>turn means lower stock prices. Investors really worry about GDP growth, which is one of the factors economists use to determine if an economy is in a reason. </a:t>
            </a:r>
            <a:br>
              <a:rPr lang="en-US" sz="2800" dirty="0" smtClean="0">
                <a:latin typeface="Calibri" pitchFamily="34" charset="0"/>
                <a:cs typeface="Calibri" pitchFamily="34" charset="0"/>
              </a:rPr>
            </a:br>
            <a:r>
              <a:rPr lang="en-US" sz="2800" dirty="0" smtClean="0">
                <a:latin typeface="Calibri" pitchFamily="34" charset="0"/>
                <a:cs typeface="Calibri" pitchFamily="34" charset="0"/>
              </a:rPr>
              <a:t>Per capita income is the total national income divided by the number of people in the nation. Traditionally development was measured by such early quantifiable indices as the area and per capita income. </a:t>
            </a:r>
            <a:endParaRPr lang="en-IN" sz="2800" dirty="0">
              <a:latin typeface="Calibri" pitchFamily="34" charset="0"/>
              <a:cs typeface="Calibri" pitchFamily="34" charset="0"/>
            </a:endParaRPr>
          </a:p>
        </p:txBody>
      </p:sp>
    </p:spTree>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Aharoni" pitchFamily="2" charset="-79"/>
                <a:cs typeface="Aharoni" pitchFamily="2" charset="-79"/>
              </a:rPr>
              <a:t>Development as Freedom</a:t>
            </a:r>
            <a:endParaRPr lang="en-IN" b="1" dirty="0">
              <a:solidFill>
                <a:srgbClr val="FF0000"/>
              </a:solidFill>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pPr algn="just"/>
            <a:r>
              <a:rPr lang="en-US" dirty="0" smtClean="0">
                <a:cs typeface="Angsana New" pitchFamily="18" charset="-34"/>
              </a:rPr>
              <a:t>There is some thing more important than income, wealth. It is some thing beyond the material world. The point is for eternity of soul. </a:t>
            </a:r>
          </a:p>
          <a:p>
            <a:pPr algn="just">
              <a:buNone/>
            </a:pPr>
            <a:r>
              <a:rPr lang="en-US" dirty="0" smtClean="0">
                <a:cs typeface="Angsana New" pitchFamily="18" charset="-34"/>
              </a:rPr>
              <a:t>    The living of life has concern with income and achievement, commodities and capability and economic wealth and our ability to live the life. We wish to have a good and real life.</a:t>
            </a:r>
            <a:endParaRPr lang="en-IN" dirty="0">
              <a:cs typeface="Angsana New" pitchFamily="18" charset="-34"/>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buNone/>
            </a:pPr>
            <a:r>
              <a:rPr lang="en-US" sz="2800" dirty="0" smtClean="0"/>
              <a:t>    Development lies in between economic wealth and life which we can lead. </a:t>
            </a:r>
          </a:p>
          <a:p>
            <a:pPr algn="just">
              <a:buNone/>
            </a:pPr>
            <a:r>
              <a:rPr lang="en-US" sz="2800" dirty="0" smtClean="0"/>
              <a:t>    Quotation of Aristotle is important here, “Wealth is evidently not the goods we are seeking for, it is merely useful and for the sake of something else.”</a:t>
            </a:r>
          </a:p>
          <a:p>
            <a:pPr algn="just">
              <a:buNone/>
            </a:pPr>
            <a:r>
              <a:rPr lang="en-US" sz="2800" dirty="0" smtClean="0"/>
              <a:t>    Development is not to increase income or wealth as GNP but freedom and beyond this</a:t>
            </a:r>
            <a:r>
              <a:rPr lang="en-US" dirty="0" smtClean="0"/>
              <a:t>. </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US" dirty="0" smtClean="0">
                <a:solidFill>
                  <a:srgbClr val="0070C0"/>
                </a:solidFill>
                <a:latin typeface="Arial Rounded MT Bold" pitchFamily="34" charset="0"/>
              </a:rPr>
              <a:t>Forms of Unfreedom</a:t>
            </a:r>
            <a:r>
              <a:rPr lang="en-US" dirty="0" smtClean="0"/>
              <a:t>: </a:t>
            </a:r>
            <a:r>
              <a:rPr lang="en-US" dirty="0" smtClean="0">
                <a:latin typeface="Angsana New" pitchFamily="18" charset="-34"/>
                <a:cs typeface="Angsana New" pitchFamily="18" charset="-34"/>
              </a:rPr>
              <a:t>We start with negative approach of freedom. There are many types of unfreedom. Unfreedom for survival is due to famine. Unfreedom are in terms of medical facilities, morbidity, sanitation, clean water and pre-mature mortality. Richer countries  are no exception for unfreedom like gainful employment or education or social security and longevity alongwith restrictions on woman. People do not get political freedom and civil rights. Freedom should allow to have action and decision on one hand and to have opportunities in personal and social circumstances. </a:t>
            </a:r>
            <a:endParaRPr lang="en-IN" dirty="0">
              <a:latin typeface="Angsana New" pitchFamily="18" charset="-34"/>
              <a:cs typeface="Angsana New" pitchFamily="18" charset="-34"/>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b="1" dirty="0" smtClean="0">
                <a:solidFill>
                  <a:srgbClr val="0070C0"/>
                </a:solidFill>
              </a:rPr>
              <a:t>Roles of Freedom</a:t>
            </a:r>
            <a:r>
              <a:rPr lang="en-US" dirty="0" smtClean="0">
                <a:solidFill>
                  <a:srgbClr val="0070C0"/>
                </a:solidFill>
              </a:rPr>
              <a:t>: </a:t>
            </a:r>
            <a:r>
              <a:rPr lang="en-US" dirty="0" smtClean="0"/>
              <a:t/>
            </a:r>
            <a:br>
              <a:rPr lang="en-US" dirty="0" smtClean="0"/>
            </a:br>
            <a:r>
              <a:rPr lang="en-US" b="1" dirty="0" smtClean="0"/>
              <a:t>i) The Evaluative reasons</a:t>
            </a:r>
            <a:r>
              <a:rPr lang="en-US" dirty="0" smtClean="0"/>
              <a:t>: In this, we will measure enhancement of freedom of the people</a:t>
            </a:r>
            <a:br>
              <a:rPr lang="en-US" dirty="0" smtClean="0"/>
            </a:br>
            <a:r>
              <a:rPr lang="en-US" b="1" dirty="0" smtClean="0"/>
              <a:t>ii) The Effective reasons</a:t>
            </a:r>
            <a:r>
              <a:rPr lang="en-US" dirty="0" smtClean="0"/>
              <a:t>: The free public agency is how far a cause in development is to be examined. </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pPr algn="just">
              <a:buNone/>
            </a:pPr>
            <a:r>
              <a:rPr lang="en-US" dirty="0" smtClean="0"/>
              <a:t> </a:t>
            </a:r>
            <a:r>
              <a:rPr lang="en-US" dirty="0" smtClean="0"/>
              <a:t>  The combination of both should result into the best as development and freedom. Freedom achieved by people through the economic opportunities , political liberties, social power and good health, education, encouraging and cultivating institutions. This is influence institutional arrangement by way of public freedom. Public freedom is in much bigger sense. Example: </a:t>
            </a:r>
            <a:r>
              <a:rPr lang="en-US" u="sng" dirty="0" smtClean="0"/>
              <a:t>Rights under Constitution of India. </a:t>
            </a:r>
            <a:endParaRPr lang="en-IN" u="sng"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TotalTime>
  <Words>552</Words>
  <Application>Microsoft Office PowerPoint</Application>
  <PresentationFormat>On-screen Show (4:3)</PresentationFormat>
  <Paragraphs>17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Tools to Measure Development/ Development as Freedom</vt:lpstr>
      <vt:lpstr>Tools to Measure Development</vt:lpstr>
      <vt:lpstr>Slide 3</vt:lpstr>
      <vt:lpstr>Slide 4</vt:lpstr>
      <vt:lpstr>Development as Freedom</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75</cp:revision>
  <dcterms:created xsi:type="dcterms:W3CDTF">2006-08-16T00:00:00Z</dcterms:created>
  <dcterms:modified xsi:type="dcterms:W3CDTF">2020-04-20T08:23:08Z</dcterms:modified>
</cp:coreProperties>
</file>